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70" r:id="rId14"/>
    <p:sldId id="269" r:id="rId15"/>
    <p:sldId id="271" r:id="rId16"/>
    <p:sldId id="272" r:id="rId17"/>
    <p:sldId id="273" r:id="rId18"/>
    <p:sldId id="275" r:id="rId19"/>
    <p:sldId id="274" r:id="rId20"/>
    <p:sldId id="280" r:id="rId21"/>
    <p:sldId id="289" r:id="rId22"/>
    <p:sldId id="290" r:id="rId23"/>
    <p:sldId id="281" r:id="rId24"/>
    <p:sldId id="291" r:id="rId25"/>
    <p:sldId id="282" r:id="rId26"/>
    <p:sldId id="283" r:id="rId27"/>
    <p:sldId id="284" r:id="rId28"/>
    <p:sldId id="285" r:id="rId29"/>
    <p:sldId id="286" r:id="rId30"/>
    <p:sldId id="287" r:id="rId31"/>
    <p:sldId id="288" r:id="rId32"/>
    <p:sldId id="276" r:id="rId33"/>
    <p:sldId id="277" r:id="rId34"/>
    <p:sldId id="266" r:id="rId35"/>
    <p:sldId id="27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Problem Statement" id="{30C15D40-63BC-4A5A-B48C-19312AB7AA28}">
          <p14:sldIdLst>
            <p14:sldId id="256"/>
            <p14:sldId id="257"/>
            <p14:sldId id="258"/>
            <p14:sldId id="259"/>
            <p14:sldId id="260"/>
            <p14:sldId id="261"/>
            <p14:sldId id="262"/>
            <p14:sldId id="263"/>
            <p14:sldId id="264"/>
            <p14:sldId id="265"/>
          </p14:sldIdLst>
        </p14:section>
        <p14:section name="Problem Reso: TADC Intro" id="{26426D29-CB7F-4F35-82E4-80DB2EF72F8F}">
          <p14:sldIdLst>
            <p14:sldId id="267"/>
            <p14:sldId id="268"/>
          </p14:sldIdLst>
        </p14:section>
        <p14:section name="T.A.D.C Components" id="{E80C31A2-80E2-4DDC-AAB9-1284540D297D}">
          <p14:sldIdLst>
            <p14:sldId id="270"/>
            <p14:sldId id="269"/>
            <p14:sldId id="271"/>
          </p14:sldIdLst>
        </p14:section>
        <p14:section name="T.A.D.C. Creation" id="{0C355B7F-C643-42AC-93DA-BB18ED334BBC}">
          <p14:sldIdLst>
            <p14:sldId id="272"/>
            <p14:sldId id="273"/>
            <p14:sldId id="275"/>
            <p14:sldId id="274"/>
            <p14:sldId id="280"/>
            <p14:sldId id="289"/>
            <p14:sldId id="290"/>
            <p14:sldId id="281"/>
            <p14:sldId id="291"/>
            <p14:sldId id="282"/>
            <p14:sldId id="283"/>
            <p14:sldId id="284"/>
            <p14:sldId id="285"/>
            <p14:sldId id="286"/>
            <p14:sldId id="287"/>
            <p14:sldId id="288"/>
            <p14:sldId id="276"/>
          </p14:sldIdLst>
        </p14:section>
        <p14:section name="Problem Resolution Proof" id="{CFFBC019-81DE-4436-BF4C-E5F5B1288364}">
          <p14:sldIdLst>
            <p14:sldId id="277"/>
            <p14:sldId id="266"/>
            <p14:sldId id="27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67199" autoAdjust="0"/>
  </p:normalViewPr>
  <p:slideViewPr>
    <p:cSldViewPr snapToGrid="0">
      <p:cViewPr>
        <p:scale>
          <a:sx n="66" d="100"/>
          <a:sy n="66" d="100"/>
        </p:scale>
        <p:origin x="1435" y="3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C53C18-8B65-41E3-85E3-30CF844753BC}" type="datetimeFigureOut">
              <a:rPr lang="en-US" smtClean="0"/>
              <a:t>8/29/2017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FF2D06-46C0-46DB-BC3D-B34F1B0C1AD2}" type="slidenum">
              <a:rPr lang="en-US" smtClean="0"/>
              <a:t>‹#›</a:t>
            </a:fld>
            <a:endParaRPr lang="en-US"/>
          </a:p>
        </p:txBody>
      </p:sp>
    </p:spTree>
    <p:extLst>
      <p:ext uri="{BB962C8B-B14F-4D97-AF65-F5344CB8AC3E}">
        <p14:creationId xmlns:p14="http://schemas.microsoft.com/office/powerpoint/2010/main" val="3903471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a:t>
            </a:r>
            <a:r>
              <a:rPr lang="en-US" baseline="0" dirty="0" smtClean="0"/>
              <a:t> and thanks for coming! Today, I’d like to take you on a journey of how test automation delivery aided my team and how it can aid yours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a:t>
            </a:fld>
            <a:endParaRPr lang="en-US"/>
          </a:p>
        </p:txBody>
      </p:sp>
    </p:spTree>
    <p:extLst>
      <p:ext uri="{BB962C8B-B14F-4D97-AF65-F5344CB8AC3E}">
        <p14:creationId xmlns:p14="http://schemas.microsoft.com/office/powerpoint/2010/main" val="37333284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concept of a test delivery channel can be implemented</a:t>
            </a:r>
            <a:r>
              <a:rPr lang="en-US" baseline="0" dirty="0" smtClean="0"/>
              <a:t> in</a:t>
            </a:r>
            <a:r>
              <a:rPr lang="en-US" dirty="0" smtClean="0"/>
              <a:t> multiple testing environments,</a:t>
            </a:r>
            <a:r>
              <a:rPr lang="en-US" baseline="0" dirty="0" smtClean="0"/>
              <a:t> languages and for different product types. The first core idea is that a stable, easy to use, fast pipeline exists for executing and providing feedback from test automation. </a:t>
            </a:r>
          </a:p>
          <a:p>
            <a:endParaRPr lang="en-US" baseline="0" dirty="0" smtClean="0"/>
          </a:p>
          <a:p>
            <a:r>
              <a:rPr lang="en-US" baseline="0" dirty="0" smtClean="0"/>
              <a:t>The second core idea, is that this channel is established at the very early in a test automation effort. Early implementation of the channel allows for setup of the workflow which will force concentration on key concepts in test development, such as appropriate tests, stability and coverage, and prevent worrying about  </a:t>
            </a:r>
          </a:p>
          <a:p>
            <a:endParaRPr lang="en-US" baseline="0" dirty="0" smtClean="0"/>
          </a:p>
          <a:p>
            <a:r>
              <a:rPr lang="en-US" baseline="0" dirty="0" smtClean="0"/>
              <a:t> </a:t>
            </a:r>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11</a:t>
            </a:fld>
            <a:endParaRPr lang="en-US"/>
          </a:p>
        </p:txBody>
      </p:sp>
    </p:spTree>
    <p:extLst>
      <p:ext uri="{BB962C8B-B14F-4D97-AF65-F5344CB8AC3E}">
        <p14:creationId xmlns:p14="http://schemas.microsoft.com/office/powerpoint/2010/main" val="21103179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a:t>
            </a:r>
            <a:r>
              <a:rPr lang="en-US" baseline="0" dirty="0" smtClean="0"/>
              <a:t>, we are trying to solve the “Push Button: Get Test” problem. We want for anyone to be able to do so, and get fast feedback in return.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12</a:t>
            </a:fld>
            <a:endParaRPr lang="en-US"/>
          </a:p>
        </p:txBody>
      </p:sp>
    </p:spTree>
    <p:extLst>
      <p:ext uri="{BB962C8B-B14F-4D97-AF65-F5344CB8AC3E}">
        <p14:creationId xmlns:p14="http://schemas.microsoft.com/office/powerpoint/2010/main" val="69526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T.A.D.C. Components</a:t>
            </a:r>
          </a:p>
          <a:p>
            <a:endParaRPr lang="en-US" dirty="0" smtClean="0"/>
          </a:p>
          <a:p>
            <a:r>
              <a:rPr lang="en-US" dirty="0" smtClean="0"/>
              <a:t>The purpose</a:t>
            </a:r>
            <a:r>
              <a:rPr lang="en-US" baseline="0" dirty="0" smtClean="0"/>
              <a:t> of the TADC is to provide fast, scalable feedback from the test automation it is executing. In order to do this, the channel is made up of two main parts that are connected together through configuration. </a:t>
            </a:r>
          </a:p>
        </p:txBody>
      </p:sp>
      <p:sp>
        <p:nvSpPr>
          <p:cNvPr id="4" name="Slide Number Placeholder 3"/>
          <p:cNvSpPr>
            <a:spLocks noGrp="1"/>
          </p:cNvSpPr>
          <p:nvPr>
            <p:ph type="sldNum" sz="quarter" idx="10"/>
          </p:nvPr>
        </p:nvSpPr>
        <p:spPr/>
        <p:txBody>
          <a:bodyPr/>
          <a:lstStyle/>
          <a:p>
            <a:fld id="{75FF2D06-46C0-46DB-BC3D-B34F1B0C1AD2}" type="slidenum">
              <a:rPr lang="en-US" smtClean="0"/>
              <a:t>13</a:t>
            </a:fld>
            <a:endParaRPr lang="en-US"/>
          </a:p>
        </p:txBody>
      </p:sp>
    </p:spTree>
    <p:extLst>
      <p:ext uri="{BB962C8B-B14F-4D97-AF65-F5344CB8AC3E}">
        <p14:creationId xmlns:p14="http://schemas.microsoft.com/office/powerpoint/2010/main" val="18950043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baseline="0" dirty="0" smtClean="0"/>
              <a:t>Part 1: Test Orchestrator</a:t>
            </a:r>
          </a:p>
          <a:p>
            <a:endParaRPr lang="en-US" u="sng" baseline="0" dirty="0" smtClean="0"/>
          </a:p>
          <a:p>
            <a:r>
              <a:rPr lang="en-US" sz="1200" b="0" i="0" kern="1200" dirty="0" smtClean="0">
                <a:solidFill>
                  <a:schemeClr val="tx1"/>
                </a:solidFill>
                <a:effectLst/>
                <a:latin typeface="+mn-lt"/>
                <a:ea typeface="+mn-ea"/>
                <a:cs typeface="+mn-cs"/>
              </a:rPr>
              <a:t>A test orchestrator is a device which will automatically organize and execute your tests. A test orchestrator does not have to (but can) have a single responsibility. A test orchestrator is absolutely necessary because it is responsible for organizing how, and where your tests are executed. It is also the device which receives feedback from your tests and organizes them in a digestible way. Examples of popular test orchestrators include the "Test Controller" which is used in Microsoft's legacy "Test Manager/Lab Manager" testing infrastructure (See helpful link #1 below), Microsoft's Team Foundation Server (or Visual Studio Team Services) and The Jenkins Build System.</a:t>
            </a:r>
            <a:endParaRPr lang="en-US" u="sng" baseline="0" dirty="0"/>
          </a:p>
        </p:txBody>
      </p:sp>
      <p:sp>
        <p:nvSpPr>
          <p:cNvPr id="4" name="Slide Number Placeholder 3"/>
          <p:cNvSpPr>
            <a:spLocks noGrp="1"/>
          </p:cNvSpPr>
          <p:nvPr>
            <p:ph type="sldNum" sz="quarter" idx="10"/>
          </p:nvPr>
        </p:nvSpPr>
        <p:spPr/>
        <p:txBody>
          <a:bodyPr/>
          <a:lstStyle/>
          <a:p>
            <a:fld id="{75FF2D06-46C0-46DB-BC3D-B34F1B0C1AD2}" type="slidenum">
              <a:rPr lang="en-US" smtClean="0"/>
              <a:t>14</a:t>
            </a:fld>
            <a:endParaRPr lang="en-US"/>
          </a:p>
        </p:txBody>
      </p:sp>
    </p:spTree>
    <p:extLst>
      <p:ext uri="{BB962C8B-B14F-4D97-AF65-F5344CB8AC3E}">
        <p14:creationId xmlns:p14="http://schemas.microsoft.com/office/powerpoint/2010/main" val="36621226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Part 2: Test Execution Environment</a:t>
            </a:r>
          </a:p>
          <a:p>
            <a:endParaRPr lang="en-US" dirty="0" smtClean="0"/>
          </a:p>
          <a:p>
            <a:r>
              <a:rPr lang="en-US" dirty="0" smtClean="0"/>
              <a:t>A test execution environment is the set of machines or devices where your tests will run. It is the receiving end of the test automation delivery channel. The test execution environment receives tests from the test orchestrator, runs them and gives feedback to the test orchestrator about the test runs. The test environment should consist of many machines (which could be mobile devices too!) that will be able to run tests in parallel. The choice of which test execution environment depends on your team's needs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15</a:t>
            </a:fld>
            <a:endParaRPr lang="en-US"/>
          </a:p>
        </p:txBody>
      </p:sp>
    </p:spTree>
    <p:extLst>
      <p:ext uri="{BB962C8B-B14F-4D97-AF65-F5344CB8AC3E}">
        <p14:creationId xmlns:p14="http://schemas.microsoft.com/office/powerpoint/2010/main" val="259974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now that we know what a Test Automation Delivery Channel is, why we should have one, when to create it, and what it’s parts are, let’s take a look at how to create one.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16</a:t>
            </a:fld>
            <a:endParaRPr lang="en-US"/>
          </a:p>
        </p:txBody>
      </p:sp>
    </p:spTree>
    <p:extLst>
      <p:ext uri="{BB962C8B-B14F-4D97-AF65-F5344CB8AC3E}">
        <p14:creationId xmlns:p14="http://schemas.microsoft.com/office/powerpoint/2010/main" val="2692870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sng" dirty="0" smtClean="0"/>
              <a:t>Step 1: Pick A Test Orchestrator</a:t>
            </a:r>
          </a:p>
          <a:p>
            <a:r>
              <a:rPr lang="en-US" u="none" dirty="0" smtClean="0"/>
              <a:t>In</a:t>
            </a:r>
            <a:r>
              <a:rPr lang="en-US" u="none" baseline="0" dirty="0" smtClean="0"/>
              <a:t> the slides above we established that a test orchestrator is a device </a:t>
            </a:r>
            <a:r>
              <a:rPr lang="en-US" sz="1200" b="0" i="0" kern="1200" dirty="0" smtClean="0">
                <a:solidFill>
                  <a:schemeClr val="tx1"/>
                </a:solidFill>
                <a:effectLst/>
                <a:latin typeface="+mn-lt"/>
                <a:ea typeface="+mn-ea"/>
                <a:cs typeface="+mn-cs"/>
              </a:rPr>
              <a:t>which will automatically organize and execute your tests, and provide a way to view</a:t>
            </a:r>
            <a:r>
              <a:rPr lang="en-US" sz="1200" b="0" i="0" kern="1200" baseline="0" dirty="0" smtClean="0">
                <a:solidFill>
                  <a:schemeClr val="tx1"/>
                </a:solidFill>
                <a:effectLst/>
                <a:latin typeface="+mn-lt"/>
                <a:ea typeface="+mn-ea"/>
                <a:cs typeface="+mn-cs"/>
              </a:rPr>
              <a:t> feedback. We noted that Microsoft</a:t>
            </a:r>
            <a:r>
              <a:rPr lang="en-US" sz="1200" b="0" i="0" u="none" kern="1200" baseline="0" dirty="0" smtClean="0">
                <a:solidFill>
                  <a:schemeClr val="tx1"/>
                </a:solidFill>
                <a:effectLst/>
                <a:latin typeface="+mn-lt"/>
                <a:ea typeface="+mn-ea"/>
                <a:cs typeface="+mn-cs"/>
              </a:rPr>
              <a:t>’s Test Manager , TFS, VSTS or Jenkins are all acceptable test orchestrator types. Other industry specific orchestrators such as Quality Center are also acceptable choices. When picking our team’s orchestrators, I found myself answering the following questions, which narrowed my choice down:</a:t>
            </a:r>
          </a:p>
          <a:p>
            <a:endParaRPr lang="en-US" sz="1200" b="0" i="0" u="none" kern="1200" baseline="0" dirty="0" smtClean="0">
              <a:solidFill>
                <a:schemeClr val="tx1"/>
              </a:solidFill>
              <a:effectLst/>
              <a:latin typeface="+mn-lt"/>
              <a:ea typeface="+mn-ea"/>
              <a:cs typeface="+mn-cs"/>
            </a:endParaRPr>
          </a:p>
          <a:p>
            <a:pPr marL="228600" indent="-228600">
              <a:buAutoNum type="arabicPeriod"/>
            </a:pPr>
            <a:r>
              <a:rPr lang="en-US" sz="1200" b="0" i="0" u="none" kern="1200" baseline="0" dirty="0" smtClean="0">
                <a:solidFill>
                  <a:schemeClr val="tx1"/>
                </a:solidFill>
                <a:effectLst/>
                <a:latin typeface="+mn-lt"/>
                <a:ea typeface="+mn-ea"/>
                <a:cs typeface="+mn-cs"/>
              </a:rPr>
              <a:t>Can I Piggyback On To An Existing Product Which My Team Is Using?</a:t>
            </a:r>
          </a:p>
          <a:p>
            <a:pPr marL="0" indent="0">
              <a:buNone/>
            </a:pPr>
            <a:r>
              <a:rPr lang="en-US" sz="1200" b="0" i="0" u="none" kern="1200" baseline="0" dirty="0" smtClean="0">
                <a:solidFill>
                  <a:schemeClr val="tx1"/>
                </a:solidFill>
                <a:effectLst/>
                <a:latin typeface="+mn-lt"/>
                <a:ea typeface="+mn-ea"/>
                <a:cs typeface="+mn-cs"/>
              </a:rPr>
              <a:t>If the answer is yes, I would just stick with this product. I prefer to re-purpose tools, and in the interest of causing as little adoption friction as possible, would suggest you do too. Change is hard, why introduce additional layers of complication?</a:t>
            </a:r>
          </a:p>
          <a:p>
            <a:pPr marL="0" indent="0">
              <a:buNone/>
            </a:pPr>
            <a:endParaRPr lang="en-US" sz="1200" b="0" i="0" u="none" kern="1200" baseline="0" dirty="0" smtClean="0">
              <a:solidFill>
                <a:schemeClr val="tx1"/>
              </a:solidFill>
              <a:effectLst/>
              <a:latin typeface="+mn-lt"/>
              <a:ea typeface="+mn-ea"/>
              <a:cs typeface="+mn-cs"/>
            </a:endParaRPr>
          </a:p>
          <a:p>
            <a:pPr marL="228600" indent="-228600">
              <a:buAutoNum type="arabicPeriod" startAt="2"/>
            </a:pPr>
            <a:r>
              <a:rPr lang="en-US" sz="1200" b="0" i="0" u="none" kern="1200" baseline="0" dirty="0" smtClean="0">
                <a:solidFill>
                  <a:schemeClr val="tx1"/>
                </a:solidFill>
                <a:effectLst/>
                <a:latin typeface="+mn-lt"/>
                <a:ea typeface="+mn-ea"/>
                <a:cs typeface="+mn-cs"/>
              </a:rPr>
              <a:t>Do I have Money To Spend?</a:t>
            </a:r>
          </a:p>
          <a:p>
            <a:pPr marL="0" indent="0">
              <a:buNone/>
            </a:pPr>
            <a:r>
              <a:rPr lang="en-US" sz="1200" b="0" i="0" kern="1200" dirty="0" smtClean="0">
                <a:solidFill>
                  <a:schemeClr val="tx1"/>
                </a:solidFill>
                <a:effectLst/>
                <a:latin typeface="+mn-lt"/>
                <a:ea typeface="+mn-ea"/>
                <a:cs typeface="+mn-cs"/>
              </a:rPr>
              <a:t>If you do not have an already existing solution, do you have a budget? If you do not have limits, you can go all out and hire a consultant to implement the latest and greatest build system for you, which that consultant will then hook up for you and you can simply start writing tests to be executed in.</a:t>
            </a:r>
          </a:p>
          <a:p>
            <a:pPr marL="0" indent="0">
              <a:buNone/>
            </a:pPr>
            <a:endParaRPr lang="en-US" sz="1200" b="0" i="0" kern="1200" baseline="0" dirty="0" smtClean="0">
              <a:solidFill>
                <a:schemeClr val="tx1"/>
              </a:solidFill>
              <a:effectLst/>
              <a:latin typeface="+mn-lt"/>
              <a:ea typeface="+mn-ea"/>
              <a:cs typeface="+mn-cs"/>
            </a:endParaRPr>
          </a:p>
          <a:p>
            <a:pPr marL="0" indent="0">
              <a:buNone/>
            </a:pPr>
            <a:r>
              <a:rPr lang="en-US" sz="1200" b="0" i="0" kern="1200" baseline="0" dirty="0" smtClean="0">
                <a:solidFill>
                  <a:schemeClr val="tx1"/>
                </a:solidFill>
                <a:effectLst/>
                <a:latin typeface="+mn-lt"/>
                <a:ea typeface="+mn-ea"/>
                <a:cs typeface="+mn-cs"/>
              </a:rPr>
              <a:t>If you do not have money to spend, you have to resort to a free open source test orchestrator. Which is not a bad thing, it is just different than a paid tool. </a:t>
            </a:r>
          </a:p>
        </p:txBody>
      </p:sp>
      <p:sp>
        <p:nvSpPr>
          <p:cNvPr id="4" name="Slide Number Placeholder 3"/>
          <p:cNvSpPr>
            <a:spLocks noGrp="1"/>
          </p:cNvSpPr>
          <p:nvPr>
            <p:ph type="sldNum" sz="quarter" idx="10"/>
          </p:nvPr>
        </p:nvSpPr>
        <p:spPr/>
        <p:txBody>
          <a:bodyPr/>
          <a:lstStyle/>
          <a:p>
            <a:fld id="{75FF2D06-46C0-46DB-BC3D-B34F1B0C1AD2}" type="slidenum">
              <a:rPr lang="en-US" smtClean="0"/>
              <a:t>17</a:t>
            </a:fld>
            <a:endParaRPr lang="en-US"/>
          </a:p>
        </p:txBody>
      </p:sp>
    </p:spTree>
    <p:extLst>
      <p:ext uri="{BB962C8B-B14F-4D97-AF65-F5344CB8AC3E}">
        <p14:creationId xmlns:p14="http://schemas.microsoft.com/office/powerpoint/2010/main" val="13408808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a:t>
            </a:r>
            <a:r>
              <a:rPr lang="en-US" baseline="0" dirty="0" smtClean="0"/>
              <a:t> team was lucky enough to operate in an environment where TFS was already implemented, so we decided to stick to it. Also, because of this, for the purpose of this presentation, we are going to focus on the online version of TFS (VSTS) which is available for free use by small teams.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18</a:t>
            </a:fld>
            <a:endParaRPr lang="en-US"/>
          </a:p>
        </p:txBody>
      </p:sp>
    </p:spTree>
    <p:extLst>
      <p:ext uri="{BB962C8B-B14F-4D97-AF65-F5344CB8AC3E}">
        <p14:creationId xmlns:p14="http://schemas.microsoft.com/office/powerpoint/2010/main" val="15336911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test execution environment is the set of machines or devices where your tests will run. The main decision point for picking this</a:t>
            </a:r>
            <a:r>
              <a:rPr lang="en-US" baseline="0" dirty="0" smtClean="0"/>
              <a:t> environment is what technology is your product operating in? Are you supporting a desktop application? A mobile product? A web app? You need to match your teste execution environment(s) to the products you are supporting.</a:t>
            </a:r>
          </a:p>
          <a:p>
            <a:endParaRPr lang="en-US" baseline="0" dirty="0" smtClean="0"/>
          </a:p>
          <a:p>
            <a:r>
              <a:rPr lang="en-US" baseline="0" dirty="0" smtClean="0"/>
              <a:t>Each technology stack can be supported by a series of different execution environments.</a:t>
            </a:r>
          </a:p>
          <a:p>
            <a:endParaRPr lang="en-US" baseline="0" dirty="0" smtClean="0"/>
          </a:p>
          <a:p>
            <a:r>
              <a:rPr lang="en-US" baseline="0" dirty="0" smtClean="0"/>
              <a:t>A test execution environment can be housed internally, or externally. Similarly to the Test Orchestrator, you have to ask yourself a few questions:</a:t>
            </a:r>
          </a:p>
          <a:p>
            <a:endParaRPr lang="en-US" baseline="0" dirty="0" smtClean="0"/>
          </a:p>
          <a:p>
            <a:pPr marL="228600" indent="-228600">
              <a:buAutoNum type="arabicPeriod"/>
            </a:pPr>
            <a:r>
              <a:rPr lang="en-US" baseline="0" dirty="0" smtClean="0"/>
              <a:t>Do I have existing infrastructure I can use for testing?</a:t>
            </a:r>
          </a:p>
          <a:p>
            <a:pPr marL="228600" indent="-228600">
              <a:buAutoNum type="arabicPeriod"/>
            </a:pPr>
            <a:r>
              <a:rPr lang="en-US" baseline="0" dirty="0" smtClean="0"/>
              <a:t>Do I have money to spend on infrastructure for testing?</a:t>
            </a:r>
          </a:p>
          <a:p>
            <a:pPr marL="228600" indent="-228600">
              <a:buAutoNum type="arabicPeriod"/>
            </a:pPr>
            <a:endParaRPr lang="en-US" baseline="0" dirty="0" smtClean="0"/>
          </a:p>
          <a:p>
            <a:pPr marL="0" indent="0">
              <a:buNone/>
            </a:pPr>
            <a:r>
              <a:rPr lang="en-US" baseline="0" dirty="0" smtClean="0"/>
              <a:t>In this situation, I would suggest that offloading maintenance of environments is the best choice even if internal existing infrastructure exists. Treating infrastructure as a service will allow your team to focus on what their primary deliverable is: maintainable, scalable, appropriate tests.</a:t>
            </a:r>
          </a:p>
          <a:p>
            <a:pPr marL="0" indent="0">
              <a:buNone/>
            </a:pPr>
            <a:endParaRPr lang="en-US" baseline="0" dirty="0" smtClean="0"/>
          </a:p>
          <a:p>
            <a:pPr marL="0" indent="0">
              <a:buNone/>
            </a:pPr>
            <a:r>
              <a:rPr lang="en-US" baseline="0" dirty="0" smtClean="0"/>
              <a:t>If you are forced to use internal infrastructure (see next slide) you will want to ensure to minimize environmental variability. </a:t>
            </a:r>
          </a:p>
          <a:p>
            <a:pPr marL="228600" indent="-228600">
              <a:buAutoNum type="arabicPeriod"/>
            </a:pPr>
            <a:endParaRPr lang="en-US" baseline="0" dirty="0" smtClean="0"/>
          </a:p>
          <a:p>
            <a:pPr marL="228600" indent="-228600">
              <a:buAutoNum type="arabicPeriod"/>
            </a:pP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19</a:t>
            </a:fld>
            <a:endParaRPr lang="en-US"/>
          </a:p>
        </p:txBody>
      </p:sp>
    </p:spTree>
    <p:extLst>
      <p:ext uri="{BB962C8B-B14F-4D97-AF65-F5344CB8AC3E}">
        <p14:creationId xmlns:p14="http://schemas.microsoft.com/office/powerpoint/2010/main" val="1437166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20</a:t>
            </a:fld>
            <a:endParaRPr lang="en-US"/>
          </a:p>
        </p:txBody>
      </p:sp>
    </p:spTree>
    <p:extLst>
      <p:ext uri="{BB962C8B-B14F-4D97-AF65-F5344CB8AC3E}">
        <p14:creationId xmlns:p14="http://schemas.microsoft.com/office/powerpoint/2010/main" val="1052566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You’re</a:t>
            </a:r>
            <a:r>
              <a:rPr lang="en-US" baseline="0" dirty="0" smtClean="0"/>
              <a:t> probably asking yourself, is this talk for you? Well let’s find out by answering a few qualifying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a:t>
            </a:fld>
            <a:endParaRPr lang="en-US"/>
          </a:p>
        </p:txBody>
      </p:sp>
    </p:spTree>
    <p:extLst>
      <p:ext uri="{BB962C8B-B14F-4D97-AF65-F5344CB8AC3E}">
        <p14:creationId xmlns:p14="http://schemas.microsoft.com/office/powerpoint/2010/main" val="27485098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21</a:t>
            </a:fld>
            <a:endParaRPr lang="en-US"/>
          </a:p>
        </p:txBody>
      </p:sp>
    </p:spTree>
    <p:extLst>
      <p:ext uri="{BB962C8B-B14F-4D97-AF65-F5344CB8AC3E}">
        <p14:creationId xmlns:p14="http://schemas.microsoft.com/office/powerpoint/2010/main" val="37259527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team is responsible for maintenance of web, mobile, and desktop applications. For our Web presence we chose </a:t>
            </a:r>
            <a:r>
              <a:rPr lang="en-US" baseline="0" dirty="0" err="1" smtClean="0"/>
              <a:t>SauceLabs</a:t>
            </a:r>
            <a:r>
              <a:rPr lang="en-US" baseline="0" dirty="0" smtClean="0"/>
              <a:t> (and Selenium Grid), </a:t>
            </a:r>
            <a:r>
              <a:rPr lang="en-US" baseline="0" dirty="0" err="1" smtClean="0"/>
              <a:t>Xamarin</a:t>
            </a:r>
            <a:r>
              <a:rPr lang="en-US" baseline="0" dirty="0" smtClean="0"/>
              <a:t> Test Cloud and Microsoft Test Lab as our execution environment choices.</a:t>
            </a:r>
          </a:p>
          <a:p>
            <a:endParaRPr lang="en-US" baseline="0" dirty="0" smtClean="0"/>
          </a:p>
          <a:p>
            <a:r>
              <a:rPr lang="en-US" baseline="0" dirty="0" smtClean="0"/>
              <a:t>As noted, we tried to go with 3</a:t>
            </a:r>
            <a:r>
              <a:rPr lang="en-US" baseline="30000" dirty="0" smtClean="0"/>
              <a:t>rd</a:t>
            </a:r>
            <a:r>
              <a:rPr lang="en-US" baseline="0" dirty="0" smtClean="0"/>
              <a:t> party environments for the purpose of scale, and to ensure our focus was on writing tests and figuring out scenarios, and not maintaining devices and VMs. Unfortunately, we had no choice but to do so with our desktop application.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22</a:t>
            </a:fld>
            <a:endParaRPr lang="en-US"/>
          </a:p>
        </p:txBody>
      </p:sp>
    </p:spTree>
    <p:extLst>
      <p:ext uri="{BB962C8B-B14F-4D97-AF65-F5344CB8AC3E}">
        <p14:creationId xmlns:p14="http://schemas.microsoft.com/office/powerpoint/2010/main" val="3583654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pick your test orchestrator and execution environment, you will need to hook them up. The one thing which you absolutely cannot assume is communication between the execution environment and the test orchestrator. This is something which has to be confirmed as early as possible. In our environment, this is one of the larger hurdles we had to get over, due to infrastructure setup. The worst part of setting up the test automation channel was waiting for network infrastructure adjustments to allow communication from the test orchestrator to the test environment. It would be in the best interest of the test automation effort to get over this hurdle with at least one machine or device in the execution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23</a:t>
            </a:fld>
            <a:endParaRPr lang="en-US"/>
          </a:p>
        </p:txBody>
      </p:sp>
    </p:spTree>
    <p:extLst>
      <p:ext uri="{BB962C8B-B14F-4D97-AF65-F5344CB8AC3E}">
        <p14:creationId xmlns:p14="http://schemas.microsoft.com/office/powerpoint/2010/main" val="33606477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videos</a:t>
            </a:r>
            <a:r>
              <a:rPr lang="en-US" baseline="0" dirty="0" smtClean="0"/>
              <a:t> of adding machines in Jenkins and TFS with </a:t>
            </a:r>
            <a:r>
              <a:rPr lang="en-US" baseline="0" dirty="0" err="1" smtClean="0"/>
              <a:t>SauceLabs</a:t>
            </a:r>
            <a:r>
              <a:rPr lang="en-US" baseline="0" dirty="0" smtClean="0"/>
              <a:t> can be found in the </a:t>
            </a:r>
            <a:r>
              <a:rPr lang="en-US" baseline="0" dirty="0" err="1" smtClean="0"/>
              <a:t>git</a:t>
            </a:r>
            <a:r>
              <a:rPr lang="en-US" baseline="0" dirty="0" smtClean="0"/>
              <a:t> repo.</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24</a:t>
            </a:fld>
            <a:endParaRPr lang="en-US"/>
          </a:p>
        </p:txBody>
      </p:sp>
    </p:spTree>
    <p:extLst>
      <p:ext uri="{BB962C8B-B14F-4D97-AF65-F5344CB8AC3E}">
        <p14:creationId xmlns:p14="http://schemas.microsoft.com/office/powerpoint/2010/main" val="22356668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videos</a:t>
            </a:r>
            <a:r>
              <a:rPr lang="en-US" baseline="0" dirty="0" smtClean="0"/>
              <a:t> of adding machines in Jenkins and TFS with </a:t>
            </a:r>
            <a:r>
              <a:rPr lang="en-US" baseline="0" dirty="0" err="1" smtClean="0"/>
              <a:t>SauceLabs</a:t>
            </a:r>
            <a:r>
              <a:rPr lang="en-US" baseline="0" dirty="0" smtClean="0"/>
              <a:t> can be found in the </a:t>
            </a:r>
            <a:r>
              <a:rPr lang="en-US" baseline="0" dirty="0" err="1" smtClean="0"/>
              <a:t>git</a:t>
            </a:r>
            <a:r>
              <a:rPr lang="en-US" baseline="0" dirty="0" smtClean="0"/>
              <a:t> repo.</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25</a:t>
            </a:fld>
            <a:endParaRPr lang="en-US"/>
          </a:p>
        </p:txBody>
      </p:sp>
    </p:spTree>
    <p:extLst>
      <p:ext uri="{BB962C8B-B14F-4D97-AF65-F5344CB8AC3E}">
        <p14:creationId xmlns:p14="http://schemas.microsoft.com/office/powerpoint/2010/main" val="163392679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Once you have decided your test orchestrator, execution environment and confirmed at least one device or machine in the execution environment can communicate with the test controller, it's time to define how often your tests will run. This decision is again specific to what your team needs, the execution time of your tests, and the cost for execution. Your</a:t>
            </a:r>
            <a:r>
              <a:rPr lang="en-US" sz="1200" b="0" i="0" kern="1200" baseline="0" dirty="0" smtClean="0">
                <a:solidFill>
                  <a:schemeClr val="tx1"/>
                </a:solidFill>
                <a:effectLst/>
                <a:latin typeface="+mn-lt"/>
                <a:ea typeface="+mn-ea"/>
                <a:cs typeface="+mn-cs"/>
              </a:rPr>
              <a:t> trigger strategy should depend on how quickly your team needs to receive feedback from your test suite. Ideally, your test suite execution should align with your deployment strategy. The more frequently you deploy your product, the more frequently you should run your test suites to validate functionality</a:t>
            </a:r>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26</a:t>
            </a:fld>
            <a:endParaRPr lang="en-US"/>
          </a:p>
        </p:txBody>
      </p:sp>
    </p:spTree>
    <p:extLst>
      <p:ext uri="{BB962C8B-B14F-4D97-AF65-F5344CB8AC3E}">
        <p14:creationId xmlns:p14="http://schemas.microsoft.com/office/powerpoint/2010/main" val="41168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setup nightly runs,</a:t>
            </a:r>
            <a:r>
              <a:rPr lang="en-US" baseline="0" dirty="0" smtClean="0"/>
              <a:t> because we have multiple pushes a day to our environments. Ideally, we would have multiple test runs, but realistically, daily feedback is fast enough for our teams, which operate in a two week cycle.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27</a:t>
            </a:fld>
            <a:endParaRPr lang="en-US"/>
          </a:p>
        </p:txBody>
      </p:sp>
    </p:spTree>
    <p:extLst>
      <p:ext uri="{BB962C8B-B14F-4D97-AF65-F5344CB8AC3E}">
        <p14:creationId xmlns:p14="http://schemas.microsoft.com/office/powerpoint/2010/main" val="7165085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Before we run tests, we have to think of any pre-requisite tasks that need to be executed. As with implementing the trigger strategy, this is fairly environment specific but worth talking about from a strategic perspective, since it takes some thought. One has to think about executing any pre-requisites necessary for a test run. It is best to assume that our environment will be barren, and we have to ensure anything which we will need to add for our product under test to work, will have to be copied in, installed, or injected in some other way. We also have to think about where our test code is coming from, and how it will be executed. In most situations that I've experienced, we pull test source code from a repository, and then compile it, before being able to execute it.</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What pre-</a:t>
            </a:r>
            <a:r>
              <a:rPr lang="en-US" sz="1200" b="0" i="0" kern="1200" dirty="0" err="1" smtClean="0">
                <a:solidFill>
                  <a:schemeClr val="tx1"/>
                </a:solidFill>
                <a:effectLst/>
                <a:latin typeface="+mn-lt"/>
                <a:ea typeface="+mn-ea"/>
                <a:cs typeface="+mn-cs"/>
              </a:rPr>
              <a:t>reqs</a:t>
            </a:r>
            <a:r>
              <a:rPr lang="en-US" sz="1200" b="0" i="0" kern="1200" dirty="0" smtClean="0">
                <a:solidFill>
                  <a:schemeClr val="tx1"/>
                </a:solidFill>
                <a:effectLst/>
                <a:latin typeface="+mn-lt"/>
                <a:ea typeface="+mn-ea"/>
                <a:cs typeface="+mn-cs"/>
              </a:rPr>
              <a:t> are necessary for you</a:t>
            </a:r>
            <a:r>
              <a:rPr lang="en-US" sz="1200" b="0" i="0" kern="1200" baseline="0" dirty="0" smtClean="0">
                <a:solidFill>
                  <a:schemeClr val="tx1"/>
                </a:solidFill>
                <a:effectLst/>
                <a:latin typeface="+mn-lt"/>
                <a:ea typeface="+mn-ea"/>
                <a:cs typeface="+mn-cs"/>
              </a:rPr>
              <a:t> to run tests in your environment?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28</a:t>
            </a:fld>
            <a:endParaRPr lang="en-US"/>
          </a:p>
        </p:txBody>
      </p:sp>
    </p:spTree>
    <p:extLst>
      <p:ext uri="{BB962C8B-B14F-4D97-AF65-F5344CB8AC3E}">
        <p14:creationId xmlns:p14="http://schemas.microsoft.com/office/powerpoint/2010/main" val="23803985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Notice</a:t>
            </a:r>
            <a:r>
              <a:rPr lang="en-US" baseline="0" dirty="0" smtClean="0"/>
              <a:t> there are many pre-requisite steps we have to follow to get the tests to run, including how to find the </a:t>
            </a:r>
            <a:r>
              <a:rPr lang="en-US" baseline="0" dirty="0" err="1" smtClean="0"/>
              <a:t>dlls</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29</a:t>
            </a:fld>
            <a:endParaRPr lang="en-US"/>
          </a:p>
        </p:txBody>
      </p:sp>
    </p:spTree>
    <p:extLst>
      <p:ext uri="{BB962C8B-B14F-4D97-AF65-F5344CB8AC3E}">
        <p14:creationId xmlns:p14="http://schemas.microsoft.com/office/powerpoint/2010/main" val="267638210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last piece in establishing a successful Test Automation Delivery Channel is probably the hardest. One of the biggest potential gains of test automation is its' ability to be executed and examined by folks who did not write it. The idea that a Business Analyst or Developer could use tests written by a Test Engineer to ensure quality is delivered for a feature change, allows a team to eliminate bottle necks and increase delivery speed. But in order to do this, they (your team) needs to be educated on how to run tests and analyze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30</a:t>
            </a:fld>
            <a:endParaRPr lang="en-US"/>
          </a:p>
        </p:txBody>
      </p:sp>
    </p:spTree>
    <p:extLst>
      <p:ext uri="{BB962C8B-B14F-4D97-AF65-F5344CB8AC3E}">
        <p14:creationId xmlns:p14="http://schemas.microsoft.com/office/powerpoint/2010/main" val="4564524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Is your team planning to write, or currently running functional automated tests? If you answered no then you</a:t>
            </a:r>
            <a:r>
              <a:rPr lang="en-US" baseline="0" dirty="0" smtClean="0"/>
              <a:t> are free to leave. If you answered yes, stay for more questions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4</a:t>
            </a:fld>
            <a:endParaRPr lang="en-US"/>
          </a:p>
        </p:txBody>
      </p:sp>
    </p:spTree>
    <p:extLst>
      <p:ext uri="{BB962C8B-B14F-4D97-AF65-F5344CB8AC3E}">
        <p14:creationId xmlns:p14="http://schemas.microsoft.com/office/powerpoint/2010/main" val="25142016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a:t>
            </a:r>
            <a:r>
              <a:rPr lang="en-US" baseline="0" dirty="0" smtClean="0"/>
              <a:t> our team we have used nightly summary emails as megaphones for automation quality. As part of this quality communication we also talk about test automation delivery channel stability. If we see build failures or test run abortions, we communicate to the entire team and ask for folks to step up an</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31</a:t>
            </a:fld>
            <a:endParaRPr lang="en-US"/>
          </a:p>
        </p:txBody>
      </p:sp>
    </p:spTree>
    <p:extLst>
      <p:ext uri="{BB962C8B-B14F-4D97-AF65-F5344CB8AC3E}">
        <p14:creationId xmlns:p14="http://schemas.microsoft.com/office/powerpoint/2010/main" val="20248714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an example of a dashboard. It</a:t>
            </a:r>
            <a:r>
              <a:rPr lang="en-US" baseline="0" dirty="0" smtClean="0"/>
              <a:t> gives the team the ability to drill in from a strategic perspective all the way to individual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32</a:t>
            </a:fld>
            <a:endParaRPr lang="en-US"/>
          </a:p>
        </p:txBody>
      </p:sp>
    </p:spTree>
    <p:extLst>
      <p:ext uri="{BB962C8B-B14F-4D97-AF65-F5344CB8AC3E}">
        <p14:creationId xmlns:p14="http://schemas.microsoft.com/office/powerpoint/2010/main" val="3359103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Early setup of a Test Automation Delivery Channel really helped my team focus on writing tests that could be reliably executed, and scaled.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By designing and implementing the channel before focusing on producing a significant amount of tests, we ensured that when we did produce a significant amount of tests (thousands of them!), we were not worrying about why tests were not able to be executed or were not executing fast enough.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We have followed the above-outlined channel design process multiple times, and each time found that it enabled us to focus on figuring out what to test, instead of how to run tests.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33</a:t>
            </a:fld>
            <a:endParaRPr lang="en-US"/>
          </a:p>
        </p:txBody>
      </p:sp>
    </p:spTree>
    <p:extLst>
      <p:ext uri="{BB962C8B-B14F-4D97-AF65-F5344CB8AC3E}">
        <p14:creationId xmlns:p14="http://schemas.microsoft.com/office/powerpoint/2010/main" val="390694358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 years ago we</a:t>
            </a:r>
            <a:r>
              <a:rPr lang="en-US" baseline="0" dirty="0" smtClean="0"/>
              <a:t> started a journey which led us to our present automation state that we are really proud of. We started with one automation engineer writing scripts for the entire team on his machine. We had three or four half automated scripts. Today our entire cross functional team makes use of our testing infrastructure. Bas, </a:t>
            </a:r>
            <a:r>
              <a:rPr lang="en-US" baseline="0" dirty="0" err="1" smtClean="0"/>
              <a:t>Devs</a:t>
            </a:r>
            <a:r>
              <a:rPr lang="en-US" baseline="0" dirty="0" smtClean="0"/>
              <a:t> and QA execute tests whenever necessary. We have nightly execution runs of approximately 2100 functional automated scripts across web, desktop and mobile environments and are constantly adding, removing and improving our suite. I believe the only way we could focus on adding, refactoring and improving our scripts, is through the focus we are able to achieve and the bottlenecks we’ve eliminated in our Test Automation Delivery Channel. I hope I have convinced you that a Test Automation Delivery Channel is a process which every team interested in test automation absolutely has to figure out and the examples I have provided will make this easier for you and your team. Thank you, and now I will take some questions.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34</a:t>
            </a:fld>
            <a:endParaRPr lang="en-US"/>
          </a:p>
        </p:txBody>
      </p:sp>
    </p:spTree>
    <p:extLst>
      <p:ext uri="{BB962C8B-B14F-4D97-AF65-F5344CB8AC3E}">
        <p14:creationId xmlns:p14="http://schemas.microsoft.com/office/powerpoint/2010/main" val="34840187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Bugs we caught</a:t>
            </a:r>
          </a:p>
          <a:p>
            <a:r>
              <a:rPr lang="en-US" dirty="0" smtClean="0"/>
              <a:t>Team members we enabled</a:t>
            </a:r>
          </a:p>
          <a:p>
            <a:r>
              <a:rPr lang="en-US" dirty="0" smtClean="0"/>
              <a:t>Tests</a:t>
            </a:r>
            <a:r>
              <a:rPr lang="en-US" baseline="0" dirty="0" smtClean="0"/>
              <a:t> we run</a:t>
            </a:r>
          </a:p>
          <a:p>
            <a:r>
              <a:rPr lang="en-US" baseline="0" dirty="0" smtClean="0"/>
              <a:t>How fast</a:t>
            </a:r>
            <a:endParaRPr lang="en-US" dirty="0" smtClean="0"/>
          </a:p>
        </p:txBody>
      </p:sp>
      <p:sp>
        <p:nvSpPr>
          <p:cNvPr id="4" name="Slide Number Placeholder 3"/>
          <p:cNvSpPr>
            <a:spLocks noGrp="1"/>
          </p:cNvSpPr>
          <p:nvPr>
            <p:ph type="sldNum" sz="quarter" idx="10"/>
          </p:nvPr>
        </p:nvSpPr>
        <p:spPr/>
        <p:txBody>
          <a:bodyPr/>
          <a:lstStyle/>
          <a:p>
            <a:fld id="{75FF2D06-46C0-46DB-BC3D-B34F1B0C1AD2}" type="slidenum">
              <a:rPr lang="en-US" smtClean="0"/>
              <a:t>35</a:t>
            </a:fld>
            <a:endParaRPr lang="en-US"/>
          </a:p>
        </p:txBody>
      </p:sp>
    </p:spTree>
    <p:extLst>
      <p:ext uri="{BB962C8B-B14F-4D97-AF65-F5344CB8AC3E}">
        <p14:creationId xmlns:p14="http://schemas.microsoft.com/office/powerpoint/2010/main" val="1685716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 Next</a:t>
            </a:r>
            <a:r>
              <a:rPr lang="en-US" baseline="0" dirty="0" smtClean="0"/>
              <a:t> question: Do you know how to run one functional automated test yourself?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5</a:t>
            </a:fld>
            <a:endParaRPr lang="en-US"/>
          </a:p>
        </p:txBody>
      </p:sp>
    </p:spTree>
    <p:extLst>
      <p:ext uri="{BB962C8B-B14F-4D97-AF65-F5344CB8AC3E}">
        <p14:creationId xmlns:p14="http://schemas.microsoft.com/office/powerpoint/2010/main" val="193807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Only a few more to go…Do</a:t>
            </a:r>
            <a:r>
              <a:rPr lang="en-US" baseline="0" dirty="0" smtClean="0"/>
              <a:t> you know how to run many automated tests whenever you want?</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6</a:t>
            </a:fld>
            <a:endParaRPr lang="en-US"/>
          </a:p>
        </p:txBody>
      </p:sp>
    </p:spTree>
    <p:extLst>
      <p:ext uri="{BB962C8B-B14F-4D97-AF65-F5344CB8AC3E}">
        <p14:creationId xmlns:p14="http://schemas.microsoft.com/office/powerpoint/2010/main" val="2419976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you know how to run many automated tests, whenever you want, for</a:t>
            </a:r>
            <a:r>
              <a:rPr lang="en-US" baseline="0" dirty="0" smtClean="0"/>
              <a:t> different environments?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7</a:t>
            </a:fld>
            <a:endParaRPr lang="en-US"/>
          </a:p>
        </p:txBody>
      </p:sp>
    </p:spTree>
    <p:extLst>
      <p:ext uri="{BB962C8B-B14F-4D97-AF65-F5344CB8AC3E}">
        <p14:creationId xmlns:p14="http://schemas.microsoft.com/office/powerpoint/2010/main" val="15726745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a:t>
            </a:r>
            <a:r>
              <a:rPr lang="en-US" baseline="0" dirty="0" smtClean="0"/>
              <a:t> question: Can you or any member of your team repeat runs of many test cases, for different environments, and receive quick results?</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8</a:t>
            </a:fld>
            <a:endParaRPr lang="en-US"/>
          </a:p>
        </p:txBody>
      </p:sp>
    </p:spTree>
    <p:extLst>
      <p:ext uri="{BB962C8B-B14F-4D97-AF65-F5344CB8AC3E}">
        <p14:creationId xmlns:p14="http://schemas.microsoft.com/office/powerpoint/2010/main" val="3261662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answered yes to all the questions I posed, then you are again, free to leave, because your quality champions are maintaining a very mature Quality process and you should be proud of your teams’ accomplishments. </a:t>
            </a:r>
          </a:p>
          <a:p>
            <a:endParaRPr lang="en-US" baseline="0" dirty="0" smtClean="0"/>
          </a:p>
          <a:p>
            <a:r>
              <a:rPr lang="en-US" baseline="0" dirty="0" smtClean="0"/>
              <a:t>But for the rest of you, let me tell you that you are not alone and that there is no to feel overwhelmed. My team was in the same situation. </a:t>
            </a:r>
          </a:p>
          <a:p>
            <a:endParaRPr lang="en-US" baseline="0" dirty="0" smtClean="0"/>
          </a:p>
          <a:p>
            <a:r>
              <a:rPr lang="en-US" baseline="0" dirty="0" smtClean="0"/>
              <a:t>We found ourselves answering no, about 3 years ago, when we started a serious functional test automation effort. 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9</a:t>
            </a:fld>
            <a:endParaRPr lang="en-US"/>
          </a:p>
        </p:txBody>
      </p:sp>
    </p:spTree>
    <p:extLst>
      <p:ext uri="{BB962C8B-B14F-4D97-AF65-F5344CB8AC3E}">
        <p14:creationId xmlns:p14="http://schemas.microsoft.com/office/powerpoint/2010/main" val="19905330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found ourselves answering no, about 3 years ago, when we started a serious functional test automation effort.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started with a series of half automated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We knew we wanted to get to a point where fast reliable feedback from functional test automation was a given. We wanted to get to a place where a Software Quality Engineer was not a bottle neck for test feedback, but an enabler of quality for the team. We stumbled, poked and engineered our way through a process which I am going to present to you today. I hope to convince you that the idea of the Test Automation Delivery Channel is a necessary and important endeavor which when followed will enable your team to achieve “push button, get test”.  </a:t>
            </a:r>
            <a:endParaRPr lang="en-US" dirty="0" smtClean="0"/>
          </a:p>
          <a:p>
            <a:endParaRPr lang="en-US" dirty="0"/>
          </a:p>
        </p:txBody>
      </p:sp>
      <p:sp>
        <p:nvSpPr>
          <p:cNvPr id="4" name="Slide Number Placeholder 3"/>
          <p:cNvSpPr>
            <a:spLocks noGrp="1"/>
          </p:cNvSpPr>
          <p:nvPr>
            <p:ph type="sldNum" sz="quarter" idx="10"/>
          </p:nvPr>
        </p:nvSpPr>
        <p:spPr/>
        <p:txBody>
          <a:bodyPr/>
          <a:lstStyle/>
          <a:p>
            <a:fld id="{75FF2D06-46C0-46DB-BC3D-B34F1B0C1AD2}" type="slidenum">
              <a:rPr lang="en-US" smtClean="0"/>
              <a:t>10</a:t>
            </a:fld>
            <a:endParaRPr lang="en-US"/>
          </a:p>
        </p:txBody>
      </p:sp>
    </p:spTree>
    <p:extLst>
      <p:ext uri="{BB962C8B-B14F-4D97-AF65-F5344CB8AC3E}">
        <p14:creationId xmlns:p14="http://schemas.microsoft.com/office/powerpoint/2010/main" val="64974121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072640" y="1858963"/>
            <a:ext cx="9144000" cy="2387600"/>
          </a:xfrm>
        </p:spPr>
        <p:txBody>
          <a:bodyPr anchor="b"/>
          <a:lstStyle>
            <a:lvl1pPr algn="ctr">
              <a:defRPr sz="6000" b="1">
                <a:solidFill>
                  <a:schemeClr val="bg2"/>
                </a:solidFill>
              </a:defRPr>
            </a:lvl1pPr>
          </a:lstStyle>
          <a:p>
            <a:r>
              <a:rPr lang="en-US" dirty="0" smtClean="0"/>
              <a:t>Click to edit Master title style</a:t>
            </a:r>
            <a:endParaRPr lang="en-US" dirty="0"/>
          </a:p>
        </p:txBody>
      </p:sp>
      <p:sp>
        <p:nvSpPr>
          <p:cNvPr id="3" name="Subtitle 2"/>
          <p:cNvSpPr>
            <a:spLocks noGrp="1"/>
          </p:cNvSpPr>
          <p:nvPr>
            <p:ph type="subTitle" idx="1"/>
          </p:nvPr>
        </p:nvSpPr>
        <p:spPr>
          <a:xfrm>
            <a:off x="2072640" y="4567344"/>
            <a:ext cx="9144000" cy="1655762"/>
          </a:xfrm>
        </p:spPr>
        <p:txBody>
          <a:bodyPr>
            <a:normAutofit/>
          </a:bodyPr>
          <a:lstStyle>
            <a:lvl1pPr marL="0" indent="0" algn="ctr">
              <a:buNone/>
              <a:defRPr sz="360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8/29/2017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5339234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527663" y="250031"/>
            <a:ext cx="10515600" cy="1325563"/>
          </a:xfrm>
        </p:spPr>
        <p:txBody>
          <a:bodyPr/>
          <a:lstStyle>
            <a:lvl1pPr>
              <a:defRPr b="1">
                <a:solidFill>
                  <a:schemeClr val="bg2"/>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3200"/>
            </a:lvl1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8ABFA320-1553-471F-96F7-91D5741CF9EB}" type="datetimeFigureOut">
              <a:rPr lang="en-US" smtClean="0"/>
              <a:t>8/29/2017</a:t>
            </a:fld>
            <a:endParaRPr lang="en-US"/>
          </a:p>
        </p:txBody>
      </p:sp>
      <p:sp>
        <p:nvSpPr>
          <p:cNvPr id="5" name="Footer Placeholder 4"/>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252680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ABFA320-1553-471F-96F7-91D5741CF9EB}" type="datetimeFigureOut">
              <a:rPr lang="en-US" smtClean="0"/>
              <a:t>8/29/2017</a:t>
            </a:fld>
            <a:endParaRPr lang="en-US"/>
          </a:p>
        </p:txBody>
      </p:sp>
      <p:sp>
        <p:nvSpPr>
          <p:cNvPr id="4" name="Footer Placeholder 3"/>
          <p:cNvSpPr>
            <a:spLocks noGrp="1"/>
          </p:cNvSpPr>
          <p:nvPr>
            <p:ph type="ftr" sz="quarter" idx="11"/>
          </p:nvPr>
        </p:nvSpPr>
        <p:spPr/>
        <p:txBody>
          <a:bodyPr/>
          <a:lstStyle/>
          <a:p>
            <a:endParaRPr lang="en-US" dirty="0"/>
          </a:p>
        </p:txBody>
      </p:sp>
    </p:spTree>
    <p:extLst>
      <p:ext uri="{BB962C8B-B14F-4D97-AF65-F5344CB8AC3E}">
        <p14:creationId xmlns:p14="http://schemas.microsoft.com/office/powerpoint/2010/main" val="4536580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BFA320-1553-471F-96F7-91D5741CF9EB}" type="datetimeFigureOut">
              <a:rPr lang="en-US" smtClean="0"/>
              <a:t>8/29/2017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2811067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6.png"/><Relationship Id="rId4"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7.png"/><Relationship Id="rId4"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8.png"/><Relationship Id="rId4"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9.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0.png"/><Relationship Id="rId4"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1.png"/><Relationship Id="rId4"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2.png"/><Relationship Id="rId4"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3.png"/><Relationship Id="rId4"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2512668"/>
            <a:ext cx="13170090" cy="2387600"/>
          </a:xfrm>
        </p:spPr>
        <p:txBody>
          <a:bodyPr/>
          <a:lstStyle/>
          <a:p>
            <a:pPr algn="l"/>
            <a:r>
              <a:rPr lang="en-US" dirty="0" smtClean="0"/>
              <a:t>Test </a:t>
            </a:r>
            <a:r>
              <a:rPr lang="en-US" dirty="0" smtClean="0"/>
              <a:t>Automation </a:t>
            </a:r>
            <a:r>
              <a:rPr lang="en-US" dirty="0" smtClean="0"/>
              <a:t>Pipelines</a:t>
            </a:r>
            <a:endParaRPr lang="en-US" dirty="0"/>
          </a:p>
        </p:txBody>
      </p:sp>
      <p:sp>
        <p:nvSpPr>
          <p:cNvPr id="5" name="Subtitle 4"/>
          <p:cNvSpPr>
            <a:spLocks noGrp="1"/>
          </p:cNvSpPr>
          <p:nvPr>
            <p:ph type="subTitle" idx="1"/>
          </p:nvPr>
        </p:nvSpPr>
        <p:spPr>
          <a:xfrm>
            <a:off x="4435522" y="5077774"/>
            <a:ext cx="15895487" cy="1655762"/>
          </a:xfrm>
        </p:spPr>
        <p:txBody>
          <a:bodyPr>
            <a:normAutofit/>
          </a:bodyPr>
          <a:lstStyle/>
          <a:p>
            <a:pPr algn="l"/>
            <a:r>
              <a:rPr lang="en-US" sz="2800" dirty="0" smtClean="0"/>
              <a:t>@</a:t>
            </a:r>
            <a:r>
              <a:rPr lang="en-US" sz="2800" dirty="0" err="1" smtClean="0"/>
              <a:t>mkonkolowicz</a:t>
            </a:r>
            <a:r>
              <a:rPr lang="en-US" sz="2800" dirty="0" smtClean="0"/>
              <a:t>, Quality Architect, Title Source Tech</a:t>
            </a:r>
            <a:endParaRPr lang="en-US" sz="2800" dirty="0"/>
          </a:p>
        </p:txBody>
      </p:sp>
    </p:spTree>
    <p:extLst>
      <p:ext uri="{BB962C8B-B14F-4D97-AF65-F5344CB8AC3E}">
        <p14:creationId xmlns:p14="http://schemas.microsoft.com/office/powerpoint/2010/main" val="22538836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Push Button: Get Test</a:t>
            </a:r>
            <a:endParaRPr lang="en-US" dirty="0"/>
          </a:p>
        </p:txBody>
      </p:sp>
    </p:spTree>
    <p:extLst>
      <p:ext uri="{BB962C8B-B14F-4D97-AF65-F5344CB8AC3E}">
        <p14:creationId xmlns:p14="http://schemas.microsoft.com/office/powerpoint/2010/main" val="25666742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Automation Delivery Channel Core Concepts</a:t>
            </a:r>
            <a:endParaRPr lang="en-US" dirty="0"/>
          </a:p>
        </p:txBody>
      </p:sp>
    </p:spTree>
    <p:extLst>
      <p:ext uri="{BB962C8B-B14F-4D97-AF65-F5344CB8AC3E}">
        <p14:creationId xmlns:p14="http://schemas.microsoft.com/office/powerpoint/2010/main" val="389608828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144293142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idx="4294967295"/>
          </p:nvPr>
        </p:nvSpPr>
        <p:spPr>
          <a:xfrm>
            <a:off x="337930" y="262490"/>
            <a:ext cx="10515600" cy="1327150"/>
          </a:xfrm>
        </p:spPr>
        <p:txBody>
          <a:bodyPr/>
          <a:lstStyle/>
          <a:p>
            <a:endParaRPr lang="en-US" dirty="0"/>
          </a:p>
        </p:txBody>
      </p:sp>
    </p:spTree>
    <p:extLst>
      <p:ext uri="{BB962C8B-B14F-4D97-AF65-F5344CB8AC3E}">
        <p14:creationId xmlns:p14="http://schemas.microsoft.com/office/powerpoint/2010/main" val="407192459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Components: Test Orchestrator</a:t>
            </a:r>
            <a:endParaRPr lang="en-US" dirty="0"/>
          </a:p>
        </p:txBody>
      </p:sp>
    </p:spTree>
    <p:extLst>
      <p:ext uri="{BB962C8B-B14F-4D97-AF65-F5344CB8AC3E}">
        <p14:creationId xmlns:p14="http://schemas.microsoft.com/office/powerpoint/2010/main" val="16636695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Components: Test Exe Environment</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29908719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4170724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1: Pick A Test Orchestrator</a:t>
            </a:r>
            <a:endParaRPr lang="en-US" dirty="0"/>
          </a:p>
        </p:txBody>
      </p:sp>
      <p:sp>
        <p:nvSpPr>
          <p:cNvPr id="3" name="Content Placeholder 2"/>
          <p:cNvSpPr>
            <a:spLocks noGrp="1"/>
          </p:cNvSpPr>
          <p:nvPr>
            <p:ph idx="1"/>
          </p:nvPr>
        </p:nvSpPr>
        <p:spPr/>
        <p:txBody>
          <a:bodyPr/>
          <a:lstStyle/>
          <a:p>
            <a:r>
              <a:rPr lang="en-US" dirty="0" smtClean="0"/>
              <a:t>Animated process flow picking orchestrator</a:t>
            </a:r>
            <a:endParaRPr lang="en-US" dirty="0"/>
          </a:p>
        </p:txBody>
      </p:sp>
    </p:spTree>
    <p:extLst>
      <p:ext uri="{BB962C8B-B14F-4D97-AF65-F5344CB8AC3E}">
        <p14:creationId xmlns:p14="http://schemas.microsoft.com/office/powerpoint/2010/main" val="171823300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 Existing Orchestrator</a:t>
            </a:r>
            <a:endParaRPr lang="en-US" dirty="0"/>
          </a:p>
        </p:txBody>
      </p:sp>
      <p:pic>
        <p:nvPicPr>
          <p:cNvPr id="6" name="LoginVSTSSetupBuild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4070" y="1703591"/>
            <a:ext cx="11225982" cy="4948545"/>
          </a:xfrm>
          <a:prstGeom prst="rect">
            <a:avLst/>
          </a:prstGeom>
        </p:spPr>
      </p:pic>
    </p:spTree>
    <p:extLst>
      <p:ext uri="{BB962C8B-B14F-4D97-AF65-F5344CB8AC3E}">
        <p14:creationId xmlns:p14="http://schemas.microsoft.com/office/powerpoint/2010/main" val="420009670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2: Pick a Test Exe Environment</a:t>
            </a:r>
            <a:endParaRPr lang="en-US" dirty="0"/>
          </a:p>
        </p:txBody>
      </p:sp>
      <p:sp>
        <p:nvSpPr>
          <p:cNvPr id="4" name="Content Placeholder 2"/>
          <p:cNvSpPr>
            <a:spLocks noGrp="1"/>
          </p:cNvSpPr>
          <p:nvPr>
            <p:ph idx="1"/>
          </p:nvPr>
        </p:nvSpPr>
        <p:spPr>
          <a:xfrm>
            <a:off x="838200" y="1825625"/>
            <a:ext cx="10515600" cy="4351338"/>
          </a:xfrm>
        </p:spPr>
        <p:txBody>
          <a:bodyPr/>
          <a:lstStyle/>
          <a:p>
            <a:r>
              <a:rPr lang="en-US" dirty="0" smtClean="0"/>
              <a:t>Animated process flow of picking a test environment</a:t>
            </a:r>
            <a:endParaRPr lang="en-US" dirty="0"/>
          </a:p>
        </p:txBody>
      </p:sp>
    </p:spTree>
    <p:extLst>
      <p:ext uri="{BB962C8B-B14F-4D97-AF65-F5344CB8AC3E}">
        <p14:creationId xmlns:p14="http://schemas.microsoft.com/office/powerpoint/2010/main" val="19577933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4157" y="1676412"/>
            <a:ext cx="10747513" cy="4990627"/>
          </a:xfrm>
          <a:prstGeom prst="rect">
            <a:avLst/>
          </a:prstGeom>
        </p:spPr>
      </p:pic>
    </p:spTree>
    <p:extLst>
      <p:ext uri="{BB962C8B-B14F-4D97-AF65-F5344CB8AC3E}">
        <p14:creationId xmlns:p14="http://schemas.microsoft.com/office/powerpoint/2010/main" val="198393379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5" name="LoginSauceLab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77638" y="1685540"/>
            <a:ext cx="11203085" cy="4970899"/>
          </a:xfrm>
          <a:prstGeom prst="rect">
            <a:avLst/>
          </a:prstGeom>
        </p:spPr>
      </p:pic>
    </p:spTree>
    <p:extLst>
      <p:ext uri="{BB962C8B-B14F-4D97-AF65-F5344CB8AC3E}">
        <p14:creationId xmlns:p14="http://schemas.microsoft.com/office/powerpoint/2010/main" val="32125176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3" name="LoginXTC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82394" y="1666568"/>
            <a:ext cx="11237657" cy="4980038"/>
          </a:xfrm>
          <a:prstGeom prst="rect">
            <a:avLst/>
          </a:prstGeom>
        </p:spPr>
      </p:pic>
    </p:spTree>
    <p:extLst>
      <p:ext uri="{BB962C8B-B14F-4D97-AF65-F5344CB8AC3E}">
        <p14:creationId xmlns:p14="http://schemas.microsoft.com/office/powerpoint/2010/main" val="23381993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Choices:  Sauce, XTC and MTM</a:t>
            </a:r>
            <a:endParaRPr lang="en-US" dirty="0"/>
          </a:p>
        </p:txBody>
      </p:sp>
      <p:pic>
        <p:nvPicPr>
          <p:cNvPr id="4" name="MT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55023" y="1696719"/>
            <a:ext cx="11250645" cy="4927601"/>
          </a:xfrm>
          <a:prstGeom prst="rect">
            <a:avLst/>
          </a:prstGeom>
        </p:spPr>
      </p:pic>
    </p:spTree>
    <p:extLst>
      <p:ext uri="{BB962C8B-B14F-4D97-AF65-F5344CB8AC3E}">
        <p14:creationId xmlns:p14="http://schemas.microsoft.com/office/powerpoint/2010/main" val="81813362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3: Hook Up Your Components</a:t>
            </a:r>
            <a:endParaRPr lang="en-US" dirty="0"/>
          </a:p>
        </p:txBody>
      </p:sp>
      <p:sp>
        <p:nvSpPr>
          <p:cNvPr id="3" name="Content Placeholder 2"/>
          <p:cNvSpPr>
            <a:spLocks noGrp="1"/>
          </p:cNvSpPr>
          <p:nvPr>
            <p:ph idx="1"/>
          </p:nvPr>
        </p:nvSpPr>
        <p:spPr/>
        <p:txBody>
          <a:bodyPr/>
          <a:lstStyle/>
          <a:p>
            <a:r>
              <a:rPr lang="en-US" dirty="0" smtClean="0"/>
              <a:t>Orchestrator To Lab Manager Hook Up Via VSTS (Add Machines) </a:t>
            </a:r>
            <a:endParaRPr lang="en-US" dirty="0"/>
          </a:p>
        </p:txBody>
      </p:sp>
    </p:spTree>
    <p:extLst>
      <p:ext uri="{BB962C8B-B14F-4D97-AF65-F5344CB8AC3E}">
        <p14:creationId xmlns:p14="http://schemas.microsoft.com/office/powerpoint/2010/main" val="21424419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Adding Machines In TFS</a:t>
            </a:r>
            <a:endParaRPr lang="en-US" dirty="0"/>
          </a:p>
        </p:txBody>
      </p:sp>
      <p:pic>
        <p:nvPicPr>
          <p:cNvPr id="5" name="AddMachinesTFS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26426" y="1696174"/>
            <a:ext cx="11164003" cy="4947694"/>
          </a:xfrm>
          <a:prstGeom prst="rect">
            <a:avLst/>
          </a:prstGeom>
        </p:spPr>
      </p:pic>
    </p:spTree>
    <p:extLst>
      <p:ext uri="{BB962C8B-B14F-4D97-AF65-F5344CB8AC3E}">
        <p14:creationId xmlns:p14="http://schemas.microsoft.com/office/powerpoint/2010/main" val="3170630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Adding Machines In TFS</a:t>
            </a:r>
            <a:endParaRPr lang="en-US" dirty="0"/>
          </a:p>
        </p:txBody>
      </p:sp>
      <p:pic>
        <p:nvPicPr>
          <p:cNvPr id="5" name="SettingUpMTMAgent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2145" y="1683695"/>
            <a:ext cx="11279308" cy="5179185"/>
          </a:xfrm>
          <a:prstGeom prst="rect">
            <a:avLst/>
          </a:prstGeom>
        </p:spPr>
      </p:pic>
    </p:spTree>
    <p:extLst>
      <p:ext uri="{BB962C8B-B14F-4D97-AF65-F5344CB8AC3E}">
        <p14:creationId xmlns:p14="http://schemas.microsoft.com/office/powerpoint/2010/main" val="26290900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4: Define Your Trigger Strategy</a:t>
            </a:r>
            <a:endParaRPr lang="en-US" dirty="0"/>
          </a:p>
        </p:txBody>
      </p:sp>
      <p:sp>
        <p:nvSpPr>
          <p:cNvPr id="3" name="Content Placeholder 2"/>
          <p:cNvSpPr>
            <a:spLocks noGrp="1"/>
          </p:cNvSpPr>
          <p:nvPr>
            <p:ph idx="1"/>
          </p:nvPr>
        </p:nvSpPr>
        <p:spPr/>
        <p:txBody>
          <a:bodyPr/>
          <a:lstStyle/>
          <a:p>
            <a:r>
              <a:rPr lang="en-US" dirty="0" smtClean="0"/>
              <a:t>Info graphic on the more frequent the runs the more analysis necessary</a:t>
            </a:r>
          </a:p>
          <a:p>
            <a:endParaRPr lang="en-US" dirty="0"/>
          </a:p>
        </p:txBody>
      </p:sp>
    </p:spTree>
    <p:extLst>
      <p:ext uri="{BB962C8B-B14F-4D97-AF65-F5344CB8AC3E}">
        <p14:creationId xmlns:p14="http://schemas.microsoft.com/office/powerpoint/2010/main" val="25666058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Nightly Automated Runs</a:t>
            </a:r>
            <a:endParaRPr lang="en-US" dirty="0"/>
          </a:p>
        </p:txBody>
      </p:sp>
      <p:pic>
        <p:nvPicPr>
          <p:cNvPr id="5" name="SettingATrigger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1463" y="1684478"/>
            <a:ext cx="11245266" cy="4958203"/>
          </a:xfrm>
          <a:prstGeom prst="rect">
            <a:avLst/>
          </a:prstGeom>
        </p:spPr>
      </p:pic>
    </p:spTree>
    <p:extLst>
      <p:ext uri="{BB962C8B-B14F-4D97-AF65-F5344CB8AC3E}">
        <p14:creationId xmlns:p14="http://schemas.microsoft.com/office/powerpoint/2010/main" val="21708352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5: Define Your Execution Steps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5833767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a:t>
            </a:r>
            <a:r>
              <a:rPr lang="en-US" dirty="0" err="1" smtClean="0"/>
              <a:t>Build,Copy,Deploy,Run,Publish</a:t>
            </a:r>
            <a:endParaRPr lang="en-US" dirty="0"/>
          </a:p>
        </p:txBody>
      </p:sp>
      <p:pic>
        <p:nvPicPr>
          <p:cNvPr id="5" name="SettingUpTestSteps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491924" y="1696395"/>
            <a:ext cx="11221656" cy="4957944"/>
          </a:xfrm>
          <a:prstGeom prst="rect">
            <a:avLst/>
          </a:prstGeom>
        </p:spPr>
      </p:pic>
    </p:spTree>
    <p:extLst>
      <p:ext uri="{BB962C8B-B14F-4D97-AF65-F5344CB8AC3E}">
        <p14:creationId xmlns:p14="http://schemas.microsoft.com/office/powerpoint/2010/main" val="17765057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74566415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 6: Educate Your Team</a:t>
            </a:r>
            <a:endParaRPr lang="en-US" dirty="0"/>
          </a:p>
        </p:txBody>
      </p:sp>
      <p:sp>
        <p:nvSpPr>
          <p:cNvPr id="3" name="Content Placeholder 2"/>
          <p:cNvSpPr>
            <a:spLocks noGrp="1"/>
          </p:cNvSpPr>
          <p:nvPr>
            <p:ph idx="1"/>
          </p:nvPr>
        </p:nvSpPr>
        <p:spPr/>
        <p:txBody>
          <a:bodyPr/>
          <a:lstStyle/>
          <a:p>
            <a:r>
              <a:rPr lang="en-US" dirty="0" smtClean="0"/>
              <a:t>Blog Posts</a:t>
            </a:r>
          </a:p>
          <a:p>
            <a:r>
              <a:rPr lang="en-US" dirty="0" smtClean="0"/>
              <a:t>Word Of Mouth </a:t>
            </a:r>
          </a:p>
          <a:p>
            <a:r>
              <a:rPr lang="en-US" dirty="0" smtClean="0"/>
              <a:t>Regular Summaries</a:t>
            </a:r>
            <a:endParaRPr lang="en-US" dirty="0"/>
          </a:p>
          <a:p>
            <a:r>
              <a:rPr lang="en-US" dirty="0" smtClean="0"/>
              <a:t>Dashboards</a:t>
            </a:r>
            <a:endParaRPr lang="en-US" dirty="0"/>
          </a:p>
        </p:txBody>
      </p:sp>
    </p:spTree>
    <p:extLst>
      <p:ext uri="{BB962C8B-B14F-4D97-AF65-F5344CB8AC3E}">
        <p14:creationId xmlns:p14="http://schemas.microsoft.com/office/powerpoint/2010/main" val="95062891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Summary Emails</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5624023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Setup: Dashboard</a:t>
            </a:r>
            <a:endParaRPr lang="en-US" dirty="0"/>
          </a:p>
        </p:txBody>
      </p:sp>
      <p:pic>
        <p:nvPicPr>
          <p:cNvPr id="5" name="DashboardOverviewx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03759" y="1694989"/>
            <a:ext cx="11232969" cy="4957796"/>
          </a:xfrm>
          <a:prstGeom prst="rect">
            <a:avLst/>
          </a:prstGeom>
        </p:spPr>
      </p:pic>
    </p:spTree>
    <p:extLst>
      <p:ext uri="{BB962C8B-B14F-4D97-AF65-F5344CB8AC3E}">
        <p14:creationId xmlns:p14="http://schemas.microsoft.com/office/powerpoint/2010/main" val="20254219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 How The T.A.D.C. Has Helped Us</a:t>
            </a:r>
            <a:endParaRPr lang="en-US" dirty="0"/>
          </a:p>
        </p:txBody>
      </p:sp>
      <p:sp>
        <p:nvSpPr>
          <p:cNvPr id="3" name="Content Placeholder 2"/>
          <p:cNvSpPr>
            <a:spLocks noGrp="1"/>
          </p:cNvSpPr>
          <p:nvPr>
            <p:ph idx="1"/>
          </p:nvPr>
        </p:nvSpPr>
        <p:spPr/>
        <p:txBody>
          <a:bodyPr/>
          <a:lstStyle/>
          <a:p>
            <a:pPr marL="0" indent="0">
              <a:buNone/>
            </a:pPr>
            <a:r>
              <a:rPr lang="en-US" dirty="0" smtClean="0"/>
              <a:t>Figures of how many tests we have run</a:t>
            </a:r>
          </a:p>
          <a:p>
            <a:pPr marL="0" indent="0">
              <a:buNone/>
            </a:pPr>
            <a:r>
              <a:rPr lang="en-US" dirty="0" smtClean="0"/>
              <a:t>Figures of who has ran the tests</a:t>
            </a:r>
          </a:p>
          <a:p>
            <a:pPr marL="0" indent="0">
              <a:buNone/>
            </a:pPr>
            <a:r>
              <a:rPr lang="en-US" dirty="0" smtClean="0"/>
              <a:t>Story of how Erika notices tests </a:t>
            </a:r>
            <a:r>
              <a:rPr lang="en-US" smtClean="0"/>
              <a:t>being executed </a:t>
            </a:r>
            <a:endParaRPr lang="en-US" dirty="0"/>
          </a:p>
        </p:txBody>
      </p:sp>
    </p:spTree>
    <p:extLst>
      <p:ext uri="{BB962C8B-B14F-4D97-AF65-F5344CB8AC3E}">
        <p14:creationId xmlns:p14="http://schemas.microsoft.com/office/powerpoint/2010/main" val="41980472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33131900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T.A.D.C: Enabling Our Quality Success Story</a:t>
            </a:r>
            <a:endParaRPr lang="en-US" dirty="0"/>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29942962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085454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46024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68264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9850034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80191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Push </a:t>
            </a:r>
            <a:r>
              <a:rPr lang="en-US" dirty="0" smtClean="0"/>
              <a:t>Button, get tests</a:t>
            </a:r>
            <a:endParaRPr lang="en-US" dirty="0"/>
          </a:p>
        </p:txBody>
      </p:sp>
    </p:spTree>
    <p:extLst>
      <p:ext uri="{BB962C8B-B14F-4D97-AF65-F5344CB8AC3E}">
        <p14:creationId xmlns:p14="http://schemas.microsoft.com/office/powerpoint/2010/main" val="71244107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3028</TotalTime>
  <Words>3047</Words>
  <Application>Microsoft Office PowerPoint</Application>
  <PresentationFormat>Widescreen</PresentationFormat>
  <Paragraphs>157</Paragraphs>
  <Slides>35</Slides>
  <Notes>34</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Test Automation Pipelines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Push Button: Get Test</vt:lpstr>
      <vt:lpstr>Test Automation Delivery Channel Core Concepts</vt:lpstr>
      <vt:lpstr>PowerPoint Presentation</vt:lpstr>
      <vt:lpstr>PowerPoint Presentation</vt:lpstr>
      <vt:lpstr>T.A.D.C. Components: Test Orchestrator</vt:lpstr>
      <vt:lpstr>T.A.D.C. Components: Test Exe Environment</vt:lpstr>
      <vt:lpstr>PowerPoint Presentation</vt:lpstr>
      <vt:lpstr>Step 1: Pick A Test Orchestrator</vt:lpstr>
      <vt:lpstr>Our Choice: Existing Orchestrator</vt:lpstr>
      <vt:lpstr>Step 2: Pick a Test Exe Environment</vt:lpstr>
      <vt:lpstr>Our Choices:  Sauce, XTC and MTM</vt:lpstr>
      <vt:lpstr>Our Choices:  Sauce, XTC and MTM</vt:lpstr>
      <vt:lpstr>Our Choices:  Sauce, XTC and MTM</vt:lpstr>
      <vt:lpstr>Step 3: Hook Up Your Components</vt:lpstr>
      <vt:lpstr>Our Setup: Adding Machines In TFS</vt:lpstr>
      <vt:lpstr>Our Setup: Adding Machines In TFS</vt:lpstr>
      <vt:lpstr>Step 4: Define Your Trigger Strategy</vt:lpstr>
      <vt:lpstr>Our Setup: Nightly Automated Runs</vt:lpstr>
      <vt:lpstr>Step 5: Define Your Execution Steps</vt:lpstr>
      <vt:lpstr>Our Setup: Build,Copy,Deploy,Run,Publish</vt:lpstr>
      <vt:lpstr>Step 6: Educate Your Team</vt:lpstr>
      <vt:lpstr>Our Setup: Summary Emails</vt:lpstr>
      <vt:lpstr>Our Setup: Dashboard</vt:lpstr>
      <vt:lpstr>Results: How The T.A.D.C. Has Helped Us</vt:lpstr>
      <vt:lpstr>PowerPoint Presentation</vt:lpstr>
      <vt:lpstr>T.A.D.C: Enabling Our Quality Success Story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Konkolowicz, Maciek</dc:creator>
  <cp:lastModifiedBy>Konkolowicz, Maciek</cp:lastModifiedBy>
  <cp:revision>38</cp:revision>
  <dcterms:created xsi:type="dcterms:W3CDTF">2017-08-23T16:20:25Z</dcterms:created>
  <dcterms:modified xsi:type="dcterms:W3CDTF">2017-08-31T14:32:39Z</dcterms:modified>
</cp:coreProperties>
</file>

<file path=docProps/thumbnail.jpeg>
</file>